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83" r:id="rId2"/>
    <p:sldId id="284" r:id="rId3"/>
    <p:sldId id="286" r:id="rId4"/>
    <p:sldId id="308" r:id="rId5"/>
    <p:sldId id="309" r:id="rId6"/>
    <p:sldId id="307" r:id="rId7"/>
    <p:sldId id="287" r:id="rId8"/>
    <p:sldId id="291" r:id="rId9"/>
    <p:sldId id="301" r:id="rId10"/>
    <p:sldId id="302" r:id="rId11"/>
    <p:sldId id="303" r:id="rId12"/>
    <p:sldId id="288" r:id="rId13"/>
    <p:sldId id="305" r:id="rId14"/>
    <p:sldId id="304" r:id="rId15"/>
    <p:sldId id="306" r:id="rId16"/>
    <p:sldId id="285" r:id="rId17"/>
    <p:sldId id="290" r:id="rId18"/>
    <p:sldId id="300" r:id="rId19"/>
    <p:sldId id="294" r:id="rId20"/>
    <p:sldId id="292" r:id="rId21"/>
    <p:sldId id="297" r:id="rId22"/>
    <p:sldId id="298" r:id="rId23"/>
    <p:sldId id="299" r:id="rId24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133"/>
    <p:restoredTop sz="94602"/>
  </p:normalViewPr>
  <p:slideViewPr>
    <p:cSldViewPr>
      <p:cViewPr varScale="1">
        <p:scale>
          <a:sx n="124" d="100"/>
          <a:sy n="124" d="100"/>
        </p:scale>
        <p:origin x="176" y="9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jpeg>
</file>

<file path=ppt/media/image12.png>
</file>

<file path=ppt/media/image13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classroom.github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unity.com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https://markfloryan.github.io/gamedesign" TargetMode="External"/><Relationship Id="rId7" Type="http://schemas.openxmlformats.org/officeDocument/2006/relationships/hyperlink" Target="mailto:sp9he@virginia.edu" TargetMode="External"/><Relationship Id="rId2" Type="http://schemas.openxmlformats.org/officeDocument/2006/relationships/hyperlink" Target="mailto:mfloryan@cs.Virginia.edu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hs2fw@virginia.edu" TargetMode="External"/><Relationship Id="rId5" Type="http://schemas.openxmlformats.org/officeDocument/2006/relationships/hyperlink" Target="mailto:sjb4sy@virginia.edu" TargetMode="External"/><Relationship Id="rId4" Type="http://schemas.openxmlformats.org/officeDocument/2006/relationships/hyperlink" Target="mailto:rak3me@virginia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Calibri" charset="0"/>
              </a:rPr>
              <a:t>CS4730: Computer Game Design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Course Introduction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6DF0D-891B-0141-8578-ED75301A0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348F3B-E942-F14B-8044-8659F46619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midterms in this course (let’s focus on making games)</a:t>
            </a:r>
          </a:p>
          <a:p>
            <a:endParaRPr lang="en-US" dirty="0"/>
          </a:p>
          <a:p>
            <a:r>
              <a:rPr lang="en-US" dirty="0"/>
              <a:t>There WILL BE a final exam though.</a:t>
            </a:r>
          </a:p>
          <a:p>
            <a:pPr lvl="1"/>
            <a:r>
              <a:rPr lang="en-US" dirty="0"/>
              <a:t>Take home on Collab.</a:t>
            </a:r>
          </a:p>
          <a:p>
            <a:pPr lvl="1"/>
            <a:r>
              <a:rPr lang="en-US" dirty="0"/>
              <a:t>Meant to make sure you’ve done the readings, attended class, etc.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95537C-A701-434D-9CB0-117B734E18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4707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Due Dates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i="1" dirty="0"/>
              <a:t>Due Dates</a:t>
            </a:r>
            <a:r>
              <a:rPr lang="en-US" sz="2000" dirty="0"/>
              <a:t> in this course are as flexible as I can possible make them. But, it is a little bit confusing. See course calendar if you forget.</a:t>
            </a:r>
          </a:p>
          <a:p>
            <a:endParaRPr lang="en-US" sz="2000" dirty="0"/>
          </a:p>
          <a:p>
            <a:r>
              <a:rPr lang="en-US" sz="2000" b="1" i="1" u="sng" dirty="0"/>
              <a:t>Individual Required Assignments:</a:t>
            </a:r>
          </a:p>
          <a:p>
            <a:pPr lvl="1"/>
            <a:r>
              <a:rPr lang="en-US" sz="1600" dirty="0"/>
              <a:t>Have a recommended due date each (see course calendar).</a:t>
            </a:r>
          </a:p>
          <a:p>
            <a:pPr lvl="1"/>
            <a:r>
              <a:rPr lang="en-US" sz="1600" dirty="0"/>
              <a:t>But, deadlines are flexible</a:t>
            </a:r>
          </a:p>
          <a:p>
            <a:pPr lvl="1"/>
            <a:r>
              <a:rPr lang="en-US" sz="1600" dirty="0"/>
              <a:t>ALL individual assignments must be completed by </a:t>
            </a:r>
            <a:r>
              <a:rPr lang="en-US" sz="1600" b="1" i="1" dirty="0"/>
              <a:t>Oct. 31 @ 11:59pm</a:t>
            </a:r>
          </a:p>
          <a:p>
            <a:r>
              <a:rPr lang="en-US" sz="2000" b="1" i="1" u="sng" dirty="0"/>
              <a:t>Optional Individual Points:</a:t>
            </a:r>
          </a:p>
          <a:p>
            <a:pPr lvl="1"/>
            <a:r>
              <a:rPr lang="en-US" sz="1600" dirty="0"/>
              <a:t>Can be submitted anytime throughout semester.</a:t>
            </a:r>
          </a:p>
          <a:p>
            <a:pPr lvl="1"/>
            <a:r>
              <a:rPr lang="en-US" sz="1600" dirty="0"/>
              <a:t>Must all be submitted before end of classes: </a:t>
            </a:r>
            <a:r>
              <a:rPr lang="en-US" sz="1600" b="1" i="1" dirty="0"/>
              <a:t>Nov. 24 @ 11:59pm</a:t>
            </a:r>
          </a:p>
          <a:p>
            <a:r>
              <a:rPr lang="en-US" sz="2000" b="1" i="1" u="sng" dirty="0"/>
              <a:t>Group Project</a:t>
            </a:r>
          </a:p>
          <a:p>
            <a:pPr lvl="1"/>
            <a:r>
              <a:rPr lang="en-US" sz="1600" dirty="0"/>
              <a:t>Has traditional hard deadlines (because group work requires accountability)</a:t>
            </a:r>
          </a:p>
          <a:p>
            <a:pPr lvl="1"/>
            <a:r>
              <a:rPr lang="en-US" sz="1600" dirty="0"/>
              <a:t>See course calendar for the individual deadlines of these assignments.</a:t>
            </a:r>
          </a:p>
          <a:p>
            <a:pPr marL="457200" lvl="1" indent="0">
              <a:buNone/>
            </a:pPr>
            <a:endParaRPr lang="en-US" sz="8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625164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Talk About Grading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sz="2800" dirty="0"/>
              <a:t>All homework in this course is pass/fail:</a:t>
            </a:r>
            <a:endParaRPr lang="en-US" sz="2000" dirty="0"/>
          </a:p>
          <a:p>
            <a:r>
              <a:rPr lang="en-US" sz="2000" b="1" i="1" dirty="0"/>
              <a:t>Individual Required Homework</a:t>
            </a:r>
            <a:r>
              <a:rPr lang="en-US" sz="2000" dirty="0"/>
              <a:t>: Pass/Fail. Each assignment will specify the exact requirements for a passing grade. Can be resubmitted with some restrictions.</a:t>
            </a:r>
          </a:p>
          <a:p>
            <a:pPr lvl="1"/>
            <a:r>
              <a:rPr lang="en-US" sz="1600" dirty="0"/>
              <a:t>Submit by the recommended due date to guarantee at least one round of feedback.</a:t>
            </a:r>
          </a:p>
          <a:p>
            <a:r>
              <a:rPr lang="en-US" sz="2000" b="1" i="1" dirty="0"/>
              <a:t>Optional Individual Homework:</a:t>
            </a:r>
            <a:r>
              <a:rPr lang="en-US" sz="2000" dirty="0"/>
              <a:t> Also Pass/Fail for each individual optional task. Can be submitted along with your required homework. Can be resubmitted as often as course staff can handle.</a:t>
            </a:r>
          </a:p>
          <a:p>
            <a:r>
              <a:rPr lang="en-US" sz="2000" b="1" i="1" dirty="0"/>
              <a:t>Group Project:</a:t>
            </a:r>
            <a:r>
              <a:rPr lang="en-US" sz="2000" dirty="0"/>
              <a:t> Only one chance per submission. The project will either be up to standard or not (pass/fail). It is possible to fail one submission and still pass the next.</a:t>
            </a:r>
          </a:p>
          <a:p>
            <a:pPr marL="0" indent="0">
              <a:buNone/>
            </a:pPr>
            <a:endParaRPr lang="en-US" sz="1600" i="1" dirty="0"/>
          </a:p>
          <a:p>
            <a:pPr marL="0" indent="0">
              <a:buNone/>
            </a:pPr>
            <a:r>
              <a:rPr lang="en-US" sz="1600" i="1" dirty="0"/>
              <a:t>**Unsatisfactory homework can be resubmitted at grading OH. More on that in a moment. </a:t>
            </a:r>
          </a:p>
          <a:p>
            <a:pPr marL="457200" lvl="1" indent="0">
              <a:buNone/>
            </a:pPr>
            <a:endParaRPr lang="en-US" sz="800" dirty="0"/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11587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Submitting Homework and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400" dirty="0"/>
              <a:t>We are going to try to use </a:t>
            </a:r>
            <a:r>
              <a:rPr lang="en-US" sz="2400" dirty="0" err="1"/>
              <a:t>Github</a:t>
            </a:r>
            <a:r>
              <a:rPr lang="en-US" sz="2400" dirty="0"/>
              <a:t> Classroom (</a:t>
            </a:r>
            <a:r>
              <a:rPr lang="en-US" sz="2400" dirty="0">
                <a:hlinkClick r:id="rId2"/>
              </a:rPr>
              <a:t>https://classroom.github.com</a:t>
            </a:r>
            <a:r>
              <a:rPr lang="en-US" sz="2400" dirty="0"/>
              <a:t>)</a:t>
            </a:r>
          </a:p>
          <a:p>
            <a:endParaRPr lang="en-US" sz="2000" dirty="0"/>
          </a:p>
          <a:p>
            <a:r>
              <a:rPr lang="en-US" sz="2400" dirty="0"/>
              <a:t>This will allow us to:</a:t>
            </a:r>
          </a:p>
          <a:p>
            <a:pPr lvl="1"/>
            <a:r>
              <a:rPr lang="en-US" sz="1600" dirty="0"/>
              <a:t>Provide starter code that you can get by simply cloning a </a:t>
            </a:r>
            <a:r>
              <a:rPr lang="en-US" sz="1600" dirty="0" err="1"/>
              <a:t>Github</a:t>
            </a:r>
            <a:r>
              <a:rPr lang="en-US" sz="1600" dirty="0"/>
              <a:t> repository.</a:t>
            </a:r>
          </a:p>
          <a:p>
            <a:pPr lvl="1"/>
            <a:r>
              <a:rPr lang="en-US" sz="1600" dirty="0"/>
              <a:t>Submit by pushing changes to your repo.</a:t>
            </a:r>
          </a:p>
          <a:p>
            <a:pPr lvl="1"/>
            <a:r>
              <a:rPr lang="en-US" sz="1600" dirty="0"/>
              <a:t>Quickly resubmit by fixing and recommitting.</a:t>
            </a:r>
          </a:p>
          <a:p>
            <a:pPr lvl="1"/>
            <a:r>
              <a:rPr lang="en-US" sz="1600" dirty="0"/>
              <a:t>Track how much each team member contributes to group project</a:t>
            </a:r>
          </a:p>
          <a:p>
            <a:pPr lvl="1"/>
            <a:endParaRPr lang="en-US" sz="1600" dirty="0"/>
          </a:p>
          <a:p>
            <a:r>
              <a:rPr lang="en-US" sz="2400" dirty="0"/>
              <a:t>This is my first semester using this, so please be patient as we work out kinks.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87064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times can I submit?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b="1" i="1" dirty="0"/>
              <a:t>Individual Required Assignments </a:t>
            </a:r>
            <a:r>
              <a:rPr lang="en-US" sz="2000" dirty="0"/>
              <a:t>have two guaranteed points at which we will grade and provide feedback.</a:t>
            </a:r>
          </a:p>
          <a:p>
            <a:pPr lvl="1"/>
            <a:r>
              <a:rPr lang="en-US" sz="1600" b="1" i="1" u="sng" dirty="0"/>
              <a:t>After the recommended due date</a:t>
            </a:r>
            <a:r>
              <a:rPr lang="en-US" sz="1600" dirty="0"/>
              <a:t>: feedback / grades given back in a couple of days</a:t>
            </a:r>
          </a:p>
          <a:p>
            <a:pPr lvl="1"/>
            <a:r>
              <a:rPr lang="en-US" sz="1600" b="1" i="1" u="sng" dirty="0"/>
              <a:t>After hard required homework deadline</a:t>
            </a:r>
            <a:r>
              <a:rPr lang="en-US" sz="1600" dirty="0"/>
              <a:t>: ALL required assignments will be graded again a final time.</a:t>
            </a:r>
          </a:p>
          <a:p>
            <a:pPr lvl="1"/>
            <a:r>
              <a:rPr lang="en-US" sz="1600" dirty="0"/>
              <a:t>We will also have grading OH. You can show Grad TA working solution during this time in person to eliminate waiting. MUST be before hard deadline.</a:t>
            </a:r>
          </a:p>
          <a:p>
            <a:r>
              <a:rPr lang="en-US" sz="2000" b="1" i="1" dirty="0"/>
              <a:t>Optional Individual Assignment </a:t>
            </a:r>
            <a:r>
              <a:rPr lang="en-US" sz="2000" dirty="0"/>
              <a:t>will have 3 guaranteed grading point:</a:t>
            </a:r>
          </a:p>
          <a:p>
            <a:pPr lvl="1"/>
            <a:r>
              <a:rPr lang="en-US" sz="1600" b="1" i="1" u="sng" dirty="0"/>
              <a:t>After the recommended deadline of the required portion</a:t>
            </a:r>
            <a:r>
              <a:rPr lang="en-US" sz="1600" dirty="0"/>
              <a:t> of that assignment, we will also grade any optional components submitted in same repo.</a:t>
            </a:r>
          </a:p>
          <a:p>
            <a:pPr lvl="1"/>
            <a:r>
              <a:rPr lang="en-US" sz="1600" b="1" i="1" u="sng" dirty="0"/>
              <a:t>After the hard deadline of the required portion</a:t>
            </a:r>
            <a:r>
              <a:rPr lang="en-US" sz="1600" dirty="0"/>
              <a:t>, we will do the same.</a:t>
            </a:r>
          </a:p>
          <a:p>
            <a:pPr lvl="1"/>
            <a:r>
              <a:rPr lang="en-US" sz="1600" b="1" i="1" u="sng" dirty="0"/>
              <a:t>After the hard deadline for all optional assignments </a:t>
            </a:r>
            <a:r>
              <a:rPr lang="en-US" sz="1600" dirty="0"/>
              <a:t>(last day of class)</a:t>
            </a:r>
          </a:p>
          <a:p>
            <a:pPr lvl="1"/>
            <a:r>
              <a:rPr lang="en-US" sz="1600" dirty="0"/>
              <a:t>Can be submitted in grading OH in person if you don’t want to wait for </a:t>
            </a:r>
            <a:r>
              <a:rPr lang="en-US" sz="1600" dirty="0" err="1"/>
              <a:t>Tas</a:t>
            </a:r>
            <a:r>
              <a:rPr lang="en-US" sz="1600" dirty="0"/>
              <a:t> to grade.</a:t>
            </a:r>
          </a:p>
          <a:p>
            <a:r>
              <a:rPr lang="en-US" sz="2000" b="1" i="1" dirty="0"/>
              <a:t>Group Project Assignments </a:t>
            </a:r>
            <a:r>
              <a:rPr lang="en-US" sz="2000" dirty="0"/>
              <a:t>will have 1 guaranteed grading point:</a:t>
            </a:r>
          </a:p>
          <a:p>
            <a:pPr lvl="1"/>
            <a:r>
              <a:rPr lang="en-US" sz="1600" dirty="0"/>
              <a:t>When </a:t>
            </a:r>
            <a:r>
              <a:rPr lang="en-US" sz="1600" b="1" i="1" u="sng" dirty="0"/>
              <a:t>the hard deadline </a:t>
            </a:r>
            <a:r>
              <a:rPr lang="en-US" sz="1600" dirty="0"/>
              <a:t>passes</a:t>
            </a:r>
          </a:p>
          <a:p>
            <a:pPr lvl="1"/>
            <a:r>
              <a:rPr lang="en-US" sz="1600" dirty="0"/>
              <a:t>Can be checked off / graded in grading OH like anything else ahead of time if you want.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535269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Scary!!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If you are not familiar with using </a:t>
            </a:r>
            <a:r>
              <a:rPr lang="en-US" sz="2400" dirty="0" err="1"/>
              <a:t>github</a:t>
            </a:r>
            <a:r>
              <a:rPr lang="en-US" sz="2400" dirty="0"/>
              <a:t>, don’t worry too much. We will be posting a tutorial with the basics to go along with the first homework assignment.</a:t>
            </a:r>
          </a:p>
          <a:p>
            <a:pPr marL="0" indent="0">
              <a:buNone/>
            </a:pP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26890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4572000" cy="4953000"/>
          </a:xfrm>
        </p:spPr>
        <p:txBody>
          <a:bodyPr/>
          <a:lstStyle/>
          <a:p>
            <a:r>
              <a:rPr lang="en-US" sz="2000" dirty="0"/>
              <a:t>You need to purchase:</a:t>
            </a:r>
          </a:p>
          <a:p>
            <a:endParaRPr lang="en-US" sz="2000" dirty="0"/>
          </a:p>
          <a:p>
            <a:r>
              <a:rPr lang="en-US" sz="2000" i="1" dirty="0"/>
              <a:t>“Reality is Broken”</a:t>
            </a:r>
            <a:r>
              <a:rPr lang="en-US" sz="2000" dirty="0"/>
              <a:t> by Jane </a:t>
            </a:r>
            <a:r>
              <a:rPr lang="en-US" sz="2000" dirty="0" err="1"/>
              <a:t>McGonigal</a:t>
            </a:r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There will be other readings through Collab</a:t>
            </a:r>
          </a:p>
          <a:p>
            <a:endParaRPr lang="en-US" sz="2000" dirty="0"/>
          </a:p>
          <a:p>
            <a:r>
              <a:rPr lang="en-US" sz="2000" dirty="0"/>
              <a:t>Please purchase this book asap!!</a:t>
            </a:r>
          </a:p>
          <a:p>
            <a:endParaRPr lang="en-US" sz="2000" dirty="0"/>
          </a:p>
          <a:p>
            <a:r>
              <a:rPr lang="en-US" sz="2000" dirty="0"/>
              <a:t>There will be questions on it on the final exam.</a:t>
            </a:r>
          </a:p>
          <a:p>
            <a:endParaRPr lang="en-US" sz="1200" dirty="0"/>
          </a:p>
          <a:p>
            <a:endParaRPr lang="en-US" sz="20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16</a:t>
            </a:fld>
            <a:endParaRPr lang="en-US" altLang="zh-CN"/>
          </a:p>
        </p:txBody>
      </p:sp>
      <p:pic>
        <p:nvPicPr>
          <p:cNvPr id="1026" name="Picture 2" descr="http://ecx.images-amazon.com/images/I/710yuWCFMsL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200" y="1151729"/>
            <a:ext cx="3200400" cy="49442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83962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Grading Policy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17</a:t>
            </a:fld>
            <a:endParaRPr lang="en-US" altLang="zh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9293E1-3B90-C543-855A-ED8D448C3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0"/>
            <a:ext cx="7882064" cy="678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095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Technologies</a:t>
            </a:r>
            <a:r>
              <a:rPr lang="en-US" sz="2600" dirty="0"/>
              <a:t>:</a:t>
            </a:r>
            <a:endParaRPr lang="en-US" sz="2200" dirty="0"/>
          </a:p>
          <a:p>
            <a:pPr lvl="1"/>
            <a:r>
              <a:rPr lang="en-US" sz="2200" dirty="0"/>
              <a:t>We will be using Unity (</a:t>
            </a:r>
            <a:r>
              <a:rPr lang="en-US" sz="2400" dirty="0">
                <a:hlinkClick r:id="rId2"/>
              </a:rPr>
              <a:t>https://unity.com</a:t>
            </a:r>
            <a:r>
              <a:rPr lang="en-US" sz="2400" dirty="0"/>
              <a:t>)</a:t>
            </a:r>
            <a:endParaRPr lang="en-US" sz="2200" dirty="0"/>
          </a:p>
          <a:p>
            <a:pPr lvl="1"/>
            <a:r>
              <a:rPr lang="en-US" sz="2200" dirty="0"/>
              <a:t>We will be teaching you the basics of how game engines work, but Unity will implement a lot of this functionality for you.</a:t>
            </a:r>
            <a:endParaRPr lang="en-US" sz="1800" dirty="0"/>
          </a:p>
          <a:p>
            <a:pPr lvl="1"/>
            <a:r>
              <a:rPr lang="en-US" sz="2200" dirty="0"/>
              <a:t>The assignments / tutorials will teach you the specifics of Unity. We won’t discuss Unity specifically in lecture.</a:t>
            </a:r>
            <a:endParaRPr lang="en-US" sz="1800" dirty="0"/>
          </a:p>
          <a:p>
            <a:pPr lvl="2"/>
            <a:endParaRPr lang="en-US" sz="1800" dirty="0"/>
          </a:p>
          <a:p>
            <a:r>
              <a:rPr lang="en-US" sz="2600" b="1" i="1" dirty="0"/>
              <a:t>Immediate Schedule</a:t>
            </a:r>
            <a:r>
              <a:rPr lang="en-US" sz="2600" dirty="0"/>
              <a:t>:</a:t>
            </a:r>
          </a:p>
          <a:p>
            <a:pPr lvl="1"/>
            <a:r>
              <a:rPr lang="en-US" sz="2200" dirty="0"/>
              <a:t>Week 2: Get into groups and start pitching game ideas</a:t>
            </a:r>
          </a:p>
          <a:p>
            <a:pPr lvl="1"/>
            <a:r>
              <a:rPr lang="en-US" sz="2200" dirty="0"/>
              <a:t>Week 3: First individual </a:t>
            </a:r>
            <a:r>
              <a:rPr lang="en-US" sz="2200" dirty="0" err="1"/>
              <a:t>hw</a:t>
            </a:r>
            <a:r>
              <a:rPr lang="en-US" sz="2200" dirty="0"/>
              <a:t> (text based python adventure)</a:t>
            </a:r>
          </a:p>
          <a:p>
            <a:pPr lvl="1"/>
            <a:r>
              <a:rPr lang="en-US" sz="2200" dirty="0"/>
              <a:t>Week 5: Design document of game project due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64311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About the Project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610600" cy="4953000"/>
          </a:xfrm>
        </p:spPr>
        <p:txBody>
          <a:bodyPr/>
          <a:lstStyle/>
          <a:p>
            <a:r>
              <a:rPr lang="en-US" sz="2600" b="1" i="1" dirty="0"/>
              <a:t>Size of the game</a:t>
            </a:r>
            <a:r>
              <a:rPr lang="en-US" sz="2600" dirty="0"/>
              <a:t>:</a:t>
            </a:r>
            <a:endParaRPr lang="en-US" sz="2200" dirty="0"/>
          </a:p>
          <a:p>
            <a:pPr lvl="1"/>
            <a:r>
              <a:rPr lang="en-US" sz="2200" dirty="0"/>
              <a:t>Unity does a lot of the hard work for you.</a:t>
            </a:r>
          </a:p>
          <a:p>
            <a:pPr lvl="2"/>
            <a:r>
              <a:rPr lang="en-US" sz="1800" dirty="0"/>
              <a:t>Collision Detection, frame rate optimization, etc.</a:t>
            </a:r>
          </a:p>
          <a:p>
            <a:pPr lvl="1"/>
            <a:r>
              <a:rPr lang="en-US" sz="2200" dirty="0"/>
              <a:t>So, I expect your games to be fairly large and focus on good level design.</a:t>
            </a:r>
          </a:p>
          <a:p>
            <a:pPr lvl="1"/>
            <a:r>
              <a:rPr lang="en-US" sz="2200" dirty="0"/>
              <a:t>Your game is MUST have the following:</a:t>
            </a:r>
          </a:p>
          <a:p>
            <a:pPr lvl="2"/>
            <a:r>
              <a:rPr lang="en-US" sz="1800" dirty="0"/>
              <a:t>10 minutes of fully playable game.</a:t>
            </a:r>
          </a:p>
          <a:p>
            <a:pPr lvl="2"/>
            <a:r>
              <a:rPr lang="en-US" sz="1800" dirty="0"/>
              <a:t>Smooth, well designed game loop.</a:t>
            </a:r>
          </a:p>
          <a:p>
            <a:pPr lvl="2"/>
            <a:r>
              <a:rPr lang="en-US" sz="1800" dirty="0"/>
              <a:t>Polished level design that teaches the player how to play, slowly introduces mechanics, etc.</a:t>
            </a:r>
          </a:p>
          <a:p>
            <a:pPr lvl="2"/>
            <a:r>
              <a:rPr lang="en-US" sz="1800" dirty="0"/>
              <a:t>Music and sound effects</a:t>
            </a:r>
          </a:p>
          <a:p>
            <a:pPr lvl="2"/>
            <a:r>
              <a:rPr lang="en-US" sz="1800" dirty="0"/>
              <a:t>…and much more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84056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2000" dirty="0"/>
          </a:p>
          <a:p>
            <a:r>
              <a:rPr lang="en-US" sz="2000" dirty="0"/>
              <a:t>Lecture:</a:t>
            </a:r>
          </a:p>
          <a:p>
            <a:pPr lvl="1"/>
            <a:r>
              <a:rPr lang="en-US" sz="1600" dirty="0" err="1"/>
              <a:t>TuTh</a:t>
            </a:r>
            <a:r>
              <a:rPr lang="en-US" sz="1600" dirty="0"/>
              <a:t> 11:00-12:15 @ </a:t>
            </a:r>
            <a:r>
              <a:rPr lang="en-US" sz="1600" dirty="0" err="1"/>
              <a:t>Zoooooooom</a:t>
            </a:r>
            <a:endParaRPr lang="en-US" sz="2000" dirty="0"/>
          </a:p>
          <a:p>
            <a:r>
              <a:rPr lang="en-US" sz="2000" dirty="0"/>
              <a:t>Mark Floryan, </a:t>
            </a:r>
            <a:r>
              <a:rPr lang="en-US" sz="2000" dirty="0">
                <a:hlinkClick r:id="rId2"/>
              </a:rPr>
              <a:t>mfloryan@cs.virginia.edu</a:t>
            </a:r>
            <a:endParaRPr lang="en-US" sz="2000" dirty="0"/>
          </a:p>
          <a:p>
            <a:pPr lvl="1"/>
            <a:r>
              <a:rPr lang="en-US" sz="1600" dirty="0"/>
              <a:t>Rice 203, but won’t be there much this semester</a:t>
            </a:r>
          </a:p>
          <a:p>
            <a:pPr lvl="1"/>
            <a:r>
              <a:rPr lang="en-US" sz="1600" dirty="0"/>
              <a:t>OH on Zoom (time </a:t>
            </a:r>
            <a:r>
              <a:rPr lang="en-US" sz="1600" dirty="0" err="1"/>
              <a:t>tbh</a:t>
            </a:r>
            <a:r>
              <a:rPr lang="en-US" sz="1600" dirty="0"/>
              <a:t>)</a:t>
            </a:r>
          </a:p>
          <a:p>
            <a:r>
              <a:rPr lang="en-US" sz="2000" dirty="0"/>
              <a:t>Course website:</a:t>
            </a:r>
          </a:p>
          <a:p>
            <a:pPr lvl="1"/>
            <a:r>
              <a:rPr lang="en-US" sz="1600" dirty="0">
                <a:hlinkClick r:id="rId3"/>
              </a:rPr>
              <a:t>https://markfloryan.github.io/gamedesign</a:t>
            </a:r>
            <a:r>
              <a:rPr lang="en-US" sz="1600" dirty="0"/>
              <a:t> </a:t>
            </a:r>
          </a:p>
          <a:p>
            <a:endParaRPr lang="en-US" sz="2000" dirty="0"/>
          </a:p>
          <a:p>
            <a:r>
              <a:rPr lang="en-US" sz="2000" dirty="0"/>
              <a:t>Graduate Ta</a:t>
            </a:r>
          </a:p>
          <a:p>
            <a:pPr lvl="1"/>
            <a:r>
              <a:rPr lang="en-US" sz="1600" dirty="0"/>
              <a:t>Ryan </a:t>
            </a:r>
            <a:r>
              <a:rPr lang="en-US" sz="1600" dirty="0" err="1"/>
              <a:t>Kann</a:t>
            </a:r>
            <a:r>
              <a:rPr lang="en-US" sz="1600" dirty="0"/>
              <a:t> </a:t>
            </a:r>
            <a:r>
              <a:rPr lang="en-US" sz="1600" dirty="0">
                <a:hlinkClick r:id="rId4"/>
              </a:rPr>
              <a:t>rak3me@virginia.edu</a:t>
            </a:r>
            <a:r>
              <a:rPr lang="en-US" sz="1600" dirty="0"/>
              <a:t> </a:t>
            </a:r>
          </a:p>
          <a:p>
            <a:r>
              <a:rPr lang="en-US" sz="2000" dirty="0"/>
              <a:t>Undergraduate </a:t>
            </a:r>
            <a:r>
              <a:rPr lang="en-US" sz="2000" dirty="0" err="1"/>
              <a:t>Tas</a:t>
            </a:r>
            <a:endParaRPr lang="en-US" sz="2000" dirty="0"/>
          </a:p>
          <a:p>
            <a:pPr lvl="1"/>
            <a:r>
              <a:rPr lang="en-US" sz="1600" dirty="0"/>
              <a:t>Sabrina  </a:t>
            </a:r>
            <a:r>
              <a:rPr lang="en-US" sz="1600" dirty="0" err="1"/>
              <a:t>Baldassarre</a:t>
            </a:r>
            <a:r>
              <a:rPr lang="en-US" sz="1600" dirty="0"/>
              <a:t> </a:t>
            </a:r>
            <a:r>
              <a:rPr lang="en-US" sz="1600" dirty="0">
                <a:hlinkClick r:id="rId5"/>
              </a:rPr>
              <a:t>sjb4sy@virginia.edu</a:t>
            </a:r>
            <a:endParaRPr lang="en-US" sz="1600" dirty="0"/>
          </a:p>
          <a:p>
            <a:pPr lvl="1"/>
            <a:r>
              <a:rPr lang="en-US" sz="1600" dirty="0"/>
              <a:t>Helen Shi </a:t>
            </a:r>
            <a:r>
              <a:rPr lang="en-US" sz="1600" dirty="0">
                <a:hlinkClick r:id="rId6"/>
              </a:rPr>
              <a:t>hs2fw@virginia.edu</a:t>
            </a:r>
            <a:endParaRPr lang="en-US" sz="1600" dirty="0"/>
          </a:p>
          <a:p>
            <a:pPr lvl="1"/>
            <a:r>
              <a:rPr lang="en-US" sz="1600" dirty="0" err="1"/>
              <a:t>Saetbyull</a:t>
            </a:r>
            <a:r>
              <a:rPr lang="en-US" sz="1600" dirty="0"/>
              <a:t> Park </a:t>
            </a:r>
            <a:r>
              <a:rPr lang="en-US" sz="1600" dirty="0">
                <a:hlinkClick r:id="rId7"/>
              </a:rPr>
              <a:t>sp9he@virginia.edu</a:t>
            </a:r>
            <a:endParaRPr lang="en-US" sz="1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</a:t>
            </a:fld>
            <a:endParaRPr lang="en-US" altLang="zh-CN"/>
          </a:p>
        </p:txBody>
      </p:sp>
      <p:pic>
        <p:nvPicPr>
          <p:cNvPr id="2050" name="Picture 2" descr="http://img2.wikia.nocookie.net/__cb20100405031309/fantendo/images/5/5b/NSMBDIY_Mario_Jump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1371600"/>
            <a:ext cx="3581400" cy="4362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9072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Discussion: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1" indent="0" algn="ctr">
              <a:buNone/>
            </a:pPr>
            <a:endParaRPr lang="en-US" sz="2600" dirty="0"/>
          </a:p>
          <a:p>
            <a:pPr marL="457200" lvl="1" indent="0" algn="ctr">
              <a:buNone/>
            </a:pPr>
            <a:endParaRPr lang="en-US" sz="2600" dirty="0"/>
          </a:p>
          <a:p>
            <a:pPr marL="0" indent="0" algn="ctr">
              <a:buNone/>
            </a:pPr>
            <a:r>
              <a:rPr lang="en-US" sz="2600" dirty="0"/>
              <a:t>What is, in your opinion, the best designed game you’ve ever played and why?</a:t>
            </a:r>
          </a:p>
          <a:p>
            <a:pPr marL="0" indent="0" algn="ctr">
              <a:buNone/>
            </a:pPr>
            <a:endParaRPr lang="en-US" sz="2600" dirty="0"/>
          </a:p>
          <a:p>
            <a:pPr marL="0" indent="0" algn="ctr">
              <a:buNone/>
            </a:pP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15621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Top 10 Games (no order)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43000"/>
            <a:ext cx="8001000" cy="4953000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600" dirty="0"/>
              <a:t>Super Metroid (SNES) </a:t>
            </a:r>
            <a:r>
              <a:rPr lang="en-US" sz="1800" dirty="0"/>
              <a:t>*A masterpiece</a:t>
            </a:r>
          </a:p>
          <a:p>
            <a:pPr>
              <a:buFontTx/>
              <a:buChar char="-"/>
            </a:pPr>
            <a:r>
              <a:rPr lang="en-US" sz="2600" dirty="0"/>
              <a:t>Final Fantasy 6 (SNES) </a:t>
            </a:r>
            <a:r>
              <a:rPr lang="en-US" sz="1800" i="1" dirty="0"/>
              <a:t>*Though many FFs are great</a:t>
            </a:r>
          </a:p>
          <a:p>
            <a:pPr>
              <a:buFontTx/>
              <a:buChar char="-"/>
            </a:pPr>
            <a:r>
              <a:rPr lang="en-US" sz="2600" dirty="0"/>
              <a:t>Mega Man 3 (NES) </a:t>
            </a:r>
            <a:r>
              <a:rPr lang="en-US" sz="1800" i="1" dirty="0"/>
              <a:t>*When it peaked</a:t>
            </a:r>
          </a:p>
          <a:p>
            <a:pPr>
              <a:buFontTx/>
              <a:buChar char="-"/>
            </a:pPr>
            <a:r>
              <a:rPr lang="en-US" sz="2600" dirty="0"/>
              <a:t>Zelda </a:t>
            </a:r>
            <a:r>
              <a:rPr lang="en-US" sz="1800" dirty="0"/>
              <a:t>*(Breath of the Wild (Switch), ALTTP (SNES), and Ocarina of Time (N64))</a:t>
            </a:r>
          </a:p>
          <a:p>
            <a:pPr>
              <a:buFontTx/>
              <a:buChar char="-"/>
            </a:pPr>
            <a:r>
              <a:rPr lang="en-US" sz="2600" dirty="0"/>
              <a:t>Super Mario 64 (N64) </a:t>
            </a:r>
            <a:r>
              <a:rPr lang="en-US" sz="1800" dirty="0"/>
              <a:t>*Odyssey, SMB3 are great too</a:t>
            </a:r>
          </a:p>
          <a:p>
            <a:pPr>
              <a:buFontTx/>
              <a:buChar char="-"/>
            </a:pPr>
            <a:r>
              <a:rPr lang="en-US" sz="2600" dirty="0"/>
              <a:t>Dark Souls (PS3) </a:t>
            </a:r>
            <a:r>
              <a:rPr lang="en-US" sz="1800" dirty="0"/>
              <a:t>*If you want to cry</a:t>
            </a:r>
          </a:p>
          <a:p>
            <a:pPr>
              <a:buFontTx/>
              <a:buChar char="-"/>
            </a:pPr>
            <a:r>
              <a:rPr lang="en-US" sz="2600" dirty="0" err="1"/>
              <a:t>Starcraft</a:t>
            </a:r>
            <a:r>
              <a:rPr lang="en-US" sz="2600" dirty="0"/>
              <a:t> (PC) </a:t>
            </a:r>
            <a:r>
              <a:rPr lang="en-US" sz="1800" i="1" dirty="0"/>
              <a:t>*Despite the clunky controls</a:t>
            </a:r>
          </a:p>
          <a:p>
            <a:pPr>
              <a:buFontTx/>
              <a:buChar char="-"/>
            </a:pPr>
            <a:r>
              <a:rPr lang="en-US" sz="2600" dirty="0"/>
              <a:t>The Last of Us (PS3) *</a:t>
            </a:r>
          </a:p>
          <a:p>
            <a:pPr>
              <a:buFontTx/>
              <a:buChar char="-"/>
            </a:pPr>
            <a:r>
              <a:rPr lang="en-US" sz="2600" dirty="0"/>
              <a:t>Goldeneye (N64) </a:t>
            </a:r>
            <a:r>
              <a:rPr lang="en-US" sz="1800" dirty="0"/>
              <a:t>*Hard to explain why this one is good</a:t>
            </a:r>
          </a:p>
          <a:p>
            <a:pPr>
              <a:buFontTx/>
              <a:buChar char="-"/>
            </a:pPr>
            <a:r>
              <a:rPr lang="en-US" sz="2600" dirty="0"/>
              <a:t>Metal Gear Solid 3 (PS2) </a:t>
            </a:r>
            <a:r>
              <a:rPr lang="en-US" sz="1800" i="1" dirty="0"/>
              <a:t>*is the best one for sure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endParaRPr lang="en-US" sz="26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81341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other games I love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1143000"/>
            <a:ext cx="8001000" cy="4953000"/>
          </a:xfrm>
        </p:spPr>
        <p:txBody>
          <a:bodyPr/>
          <a:lstStyle/>
          <a:p>
            <a:pPr>
              <a:buFontTx/>
              <a:buChar char="-"/>
            </a:pPr>
            <a:r>
              <a:rPr lang="en-US" sz="2600" dirty="0"/>
              <a:t>Super Meat Boy (PC)</a:t>
            </a:r>
          </a:p>
          <a:p>
            <a:pPr>
              <a:buFontTx/>
              <a:buChar char="-"/>
            </a:pPr>
            <a:r>
              <a:rPr lang="en-US" sz="2600" dirty="0"/>
              <a:t>Hollow Knight (PC) </a:t>
            </a:r>
            <a:r>
              <a:rPr lang="en-US" sz="1800" i="1" dirty="0"/>
              <a:t>*copied from super Metroid, but still great</a:t>
            </a:r>
            <a:endParaRPr lang="en-US" sz="2600" dirty="0"/>
          </a:p>
          <a:p>
            <a:pPr>
              <a:buFontTx/>
              <a:buChar char="-"/>
            </a:pPr>
            <a:r>
              <a:rPr lang="en-US" sz="2600" dirty="0"/>
              <a:t>Mario Kart (Many) </a:t>
            </a:r>
            <a:r>
              <a:rPr lang="en-US" sz="1800" i="1" dirty="0"/>
              <a:t>*though getting old at this point</a:t>
            </a:r>
          </a:p>
          <a:p>
            <a:pPr>
              <a:buFontTx/>
              <a:buChar char="-"/>
            </a:pPr>
            <a:r>
              <a:rPr lang="en-US" sz="2600" dirty="0"/>
              <a:t>Super Smash Bros (N64) </a:t>
            </a:r>
            <a:r>
              <a:rPr lang="en-US" sz="1800" i="1" dirty="0"/>
              <a:t>*not obsessed, prefer original version</a:t>
            </a:r>
          </a:p>
          <a:p>
            <a:pPr>
              <a:buFontTx/>
              <a:buChar char="-"/>
            </a:pPr>
            <a:r>
              <a:rPr lang="en-US" sz="2600" dirty="0"/>
              <a:t>Grand Theft Auto (PS2/3) </a:t>
            </a:r>
            <a:r>
              <a:rPr lang="en-US" sz="1800" dirty="0"/>
              <a:t>*3 and 5</a:t>
            </a:r>
          </a:p>
          <a:p>
            <a:pPr>
              <a:buFontTx/>
              <a:buChar char="-"/>
            </a:pPr>
            <a:r>
              <a:rPr lang="en-US" sz="2600" dirty="0"/>
              <a:t>Celeste (PC) </a:t>
            </a:r>
            <a:r>
              <a:rPr lang="en-US" sz="1800" i="1" dirty="0"/>
              <a:t>*Seriously, go play this one</a:t>
            </a:r>
          </a:p>
          <a:p>
            <a:pPr>
              <a:buFontTx/>
              <a:buChar char="-"/>
            </a:pPr>
            <a:r>
              <a:rPr lang="en-US" sz="2600" dirty="0"/>
              <a:t>Chrono Trigger (SNES) </a:t>
            </a:r>
            <a:r>
              <a:rPr lang="en-US" sz="1800" i="1" dirty="0"/>
              <a:t>*Classic no one has heard of</a:t>
            </a:r>
          </a:p>
          <a:p>
            <a:pPr>
              <a:buFontTx/>
              <a:buChar char="-"/>
            </a:pPr>
            <a:r>
              <a:rPr lang="en-US" sz="2600" dirty="0"/>
              <a:t>Super Mario RPG (SNES) </a:t>
            </a:r>
            <a:r>
              <a:rPr lang="en-US" sz="1800" i="1" dirty="0"/>
              <a:t>*Not sure why this is so great</a:t>
            </a:r>
            <a:endParaRPr lang="en-US" sz="2600" dirty="0"/>
          </a:p>
          <a:p>
            <a:pPr>
              <a:buFontTx/>
              <a:buChar char="-"/>
            </a:pPr>
            <a:r>
              <a:rPr lang="en-US" sz="2600" dirty="0"/>
              <a:t>…and many more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6349295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Ok, who cares?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382000" cy="4953000"/>
          </a:xfrm>
        </p:spPr>
        <p:txBody>
          <a:bodyPr/>
          <a:lstStyle/>
          <a:p>
            <a:pPr marL="0" indent="0">
              <a:buNone/>
            </a:pPr>
            <a:r>
              <a:rPr lang="en-US" sz="2600" dirty="0"/>
              <a:t>As we study the design of games, we will do so using many examples of real games. An example:</a:t>
            </a:r>
          </a:p>
          <a:p>
            <a:pPr marL="0" indent="0">
              <a:buNone/>
            </a:pPr>
            <a:endParaRPr lang="en-US" sz="2600" dirty="0"/>
          </a:p>
          <a:p>
            <a:pPr marL="0" indent="0">
              <a:buNone/>
            </a:pPr>
            <a:r>
              <a:rPr lang="en-US" sz="2600" dirty="0"/>
              <a:t>Games teach players</a:t>
            </a:r>
          </a:p>
          <a:p>
            <a:pPr marL="0" indent="0">
              <a:buNone/>
            </a:pPr>
            <a:r>
              <a:rPr lang="en-US" sz="2600" dirty="0"/>
              <a:t>their mechanics: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23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A2077F-A897-DB4A-AB7A-3459B01B8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2038350"/>
            <a:ext cx="5410200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643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Gaming CV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686800" cy="4953000"/>
          </a:xfrm>
        </p:spPr>
        <p:txBody>
          <a:bodyPr/>
          <a:lstStyle/>
          <a:p>
            <a:r>
              <a:rPr lang="en-US" sz="2600" b="1" i="1" dirty="0"/>
              <a:t>Why should </a:t>
            </a:r>
            <a:r>
              <a:rPr lang="en-US" sz="2600" b="1" i="1" dirty="0" err="1"/>
              <a:t>Floryan</a:t>
            </a:r>
            <a:r>
              <a:rPr lang="en-US" sz="2600" b="1" i="1" dirty="0"/>
              <a:t> teach us Game Design?</a:t>
            </a:r>
            <a:endParaRPr lang="en-US" sz="2200" dirty="0"/>
          </a:p>
          <a:p>
            <a:r>
              <a:rPr lang="en-US" sz="2200" dirty="0"/>
              <a:t>I play a lot of games, including Atari through modern games.</a:t>
            </a:r>
          </a:p>
          <a:p>
            <a:pPr lvl="1"/>
            <a:r>
              <a:rPr lang="en-US" sz="1800" dirty="0"/>
              <a:t>I grew up seeing games evolve and that gives me a somewhat unique perspective</a:t>
            </a:r>
          </a:p>
          <a:p>
            <a:endParaRPr lang="en-US" sz="2200" dirty="0"/>
          </a:p>
          <a:p>
            <a:r>
              <a:rPr lang="en-US" sz="2200" dirty="0"/>
              <a:t>I research games</a:t>
            </a:r>
          </a:p>
          <a:p>
            <a:pPr lvl="1"/>
            <a:r>
              <a:rPr lang="en-US" sz="1800" dirty="0"/>
              <a:t>My Ph.D. dissertation was about designing games that are used to collect data and teach A.I. algorithms new skills. A form of crowdsourcing data.</a:t>
            </a:r>
          </a:p>
          <a:p>
            <a:pPr lvl="1"/>
            <a:r>
              <a:rPr lang="en-US" sz="1800" dirty="0"/>
              <a:t>I’ve built and studied biology learning games, history learning games, and a few others.</a:t>
            </a:r>
          </a:p>
          <a:p>
            <a:endParaRPr lang="en-US" sz="2200" dirty="0"/>
          </a:p>
          <a:p>
            <a:r>
              <a:rPr lang="en-US" sz="2200" dirty="0"/>
              <a:t>I have game industry experience. Not a lot…but some.</a:t>
            </a:r>
          </a:p>
          <a:p>
            <a:pPr lvl="1"/>
            <a:r>
              <a:rPr lang="en-US" sz="1800" dirty="0"/>
              <a:t>I worked at </a:t>
            </a:r>
            <a:r>
              <a:rPr lang="en-US" sz="1800" dirty="0" err="1"/>
              <a:t>Hitpoint</a:t>
            </a:r>
            <a:r>
              <a:rPr lang="en-US" sz="1800" dirty="0"/>
              <a:t> Studios. We made mobile games, and some other cool things.</a:t>
            </a:r>
          </a:p>
          <a:p>
            <a:pPr lvl="1"/>
            <a:r>
              <a:rPr lang="en-US" sz="1800" dirty="0"/>
              <a:t>Next slide has some games I worked on.</a:t>
            </a:r>
          </a:p>
          <a:p>
            <a:pPr lvl="1"/>
            <a:endParaRPr lang="en-US" sz="2200" dirty="0"/>
          </a:p>
          <a:p>
            <a:endParaRPr lang="en-US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18064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Commercial Games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4</a:t>
            </a:fld>
            <a:endParaRPr lang="en-US" altLang="zh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20BDD6C-B55C-514D-AC3E-3E72F0BD0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007" y="1143000"/>
            <a:ext cx="4226997" cy="317024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6747CF-77A7-E746-A7F4-A832F2BC58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3506498"/>
            <a:ext cx="3276600" cy="245745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A4F39D2-99F6-2A40-B97A-3E558F6245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541" y="1524000"/>
            <a:ext cx="4207259" cy="2362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501316F-4C6C-CB40-839C-2765563E47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4000" y="3916878"/>
            <a:ext cx="3582372" cy="2047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3218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Commercial Games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2E4D5C6-9604-274F-8D5E-E732C88D2A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1447800"/>
            <a:ext cx="2459831" cy="4373033"/>
          </a:xfrm>
          <a:prstGeom prst="rect">
            <a:avLst/>
          </a:prstGeom>
        </p:spPr>
      </p:pic>
      <p:pic>
        <p:nvPicPr>
          <p:cNvPr id="12" name="Picture 2" descr="Disney Fairies Hidden Treasures for Windows 10 (Windows) - Download">
            <a:extLst>
              <a:ext uri="{FF2B5EF4-FFF2-40B4-BE49-F238E27FC236}">
                <a16:creationId xmlns:a16="http://schemas.microsoft.com/office/drawing/2014/main" id="{DE481B7A-2568-5C4F-A3FE-22EECD58E4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263650"/>
            <a:ext cx="4182711" cy="235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B8B4A8F-C9F8-EF42-A868-877D74FB5B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3678339"/>
            <a:ext cx="4114800" cy="226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526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Lectures</a:t>
            </a:r>
            <a:r>
              <a:rPr lang="en-US" sz="2600" dirty="0"/>
              <a:t>:</a:t>
            </a:r>
          </a:p>
          <a:p>
            <a:pPr lvl="1"/>
            <a:r>
              <a:rPr lang="en-US" sz="2200" dirty="0"/>
              <a:t>Two per week (1 hour, 15 mins) on Zoom</a:t>
            </a:r>
          </a:p>
          <a:p>
            <a:pPr lvl="1"/>
            <a:r>
              <a:rPr lang="en-US" sz="2200" dirty="0"/>
              <a:t>Lectures are (hopefully) pretty interactive and fun. We will talk about games, level design, character design, game engines, collision detection, sprites, game algorithms, etc.</a:t>
            </a:r>
          </a:p>
          <a:p>
            <a:pPr lvl="1"/>
            <a:r>
              <a:rPr lang="en-US" sz="2200" dirty="0"/>
              <a:t>Lectures are recorded, but you are strongly encouraged to attend and interact. </a:t>
            </a:r>
          </a:p>
          <a:p>
            <a:pPr lvl="2"/>
            <a:r>
              <a:rPr lang="en-US" sz="1800" dirty="0"/>
              <a:t>We will get the most out of the course if we work together to try to simulate the classroom experience as best we can!!</a:t>
            </a:r>
          </a:p>
          <a:p>
            <a:pPr lvl="1"/>
            <a:r>
              <a:rPr lang="en-US" sz="2200" dirty="0"/>
              <a:t>We will play games on Zoom together as examples of good and bad game design.</a:t>
            </a:r>
          </a:p>
          <a:p>
            <a:pPr lvl="1"/>
            <a:r>
              <a:rPr lang="en-US" sz="2200" dirty="0"/>
              <a:t>Please attend and try to have fun!</a:t>
            </a:r>
          </a:p>
          <a:p>
            <a:pPr lvl="1"/>
            <a:endParaRPr lang="en-US" sz="2200" dirty="0"/>
          </a:p>
          <a:p>
            <a:endParaRPr lang="en-US" sz="22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583707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Course Schedule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7</a:t>
            </a:fld>
            <a:endParaRPr lang="en-US" altLang="zh-C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630771-2803-EB4A-8089-E5E89AF7E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142999"/>
            <a:ext cx="6705600" cy="493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116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Individual Homework Assignments</a:t>
            </a:r>
            <a:r>
              <a:rPr lang="en-US" sz="2600" dirty="0"/>
              <a:t>:</a:t>
            </a:r>
            <a:endParaRPr lang="en-US" sz="2200" dirty="0"/>
          </a:p>
          <a:p>
            <a:pPr lvl="1"/>
            <a:r>
              <a:rPr lang="en-US" sz="2200" dirty="0"/>
              <a:t>5 individual assignments, meant to teach basic concepts in Unity.</a:t>
            </a:r>
          </a:p>
          <a:p>
            <a:pPr lvl="1"/>
            <a:r>
              <a:rPr lang="en-US" sz="2200" dirty="0"/>
              <a:t>Lectures and homework focus on 2D games, but we will teach you the theory to easily extend to 3D if you want.</a:t>
            </a:r>
          </a:p>
          <a:p>
            <a:pPr lvl="2"/>
            <a:r>
              <a:rPr lang="en-US" sz="1800" dirty="0"/>
              <a:t>Go 3D at your own risk!!</a:t>
            </a:r>
          </a:p>
          <a:p>
            <a:pPr lvl="1"/>
            <a:r>
              <a:rPr lang="en-US" sz="2200" dirty="0"/>
              <a:t>Unity scripts and such will be easily reusable for your project. </a:t>
            </a:r>
          </a:p>
          <a:p>
            <a:pPr marL="457200" lvl="1" indent="0">
              <a:buNone/>
            </a:pPr>
            <a:endParaRPr lang="en-US" sz="2200" dirty="0"/>
          </a:p>
          <a:p>
            <a:r>
              <a:rPr lang="en-US" sz="2600" b="1" i="1" dirty="0"/>
              <a:t>Optional Points / Assignments</a:t>
            </a:r>
            <a:r>
              <a:rPr lang="en-US" sz="2600" dirty="0"/>
              <a:t>:</a:t>
            </a:r>
          </a:p>
          <a:p>
            <a:pPr lvl="1"/>
            <a:r>
              <a:rPr lang="en-US" sz="2200" dirty="0"/>
              <a:t>Each assignment above has a pool of optional points available, so you can do extra work in areas that interest you most.</a:t>
            </a:r>
          </a:p>
          <a:p>
            <a:pPr lvl="1"/>
            <a:r>
              <a:rPr lang="en-US" sz="2200" dirty="0"/>
              <a:t>These are a separate portion of your grade (more on this soon).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46392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(cont.)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600" b="1" i="1" dirty="0"/>
              <a:t>Group Project</a:t>
            </a:r>
            <a:endParaRPr lang="en-US" sz="2200" dirty="0"/>
          </a:p>
          <a:p>
            <a:pPr lvl="1"/>
            <a:r>
              <a:rPr lang="en-US" sz="2200" dirty="0"/>
              <a:t>Groups established early.</a:t>
            </a:r>
          </a:p>
          <a:p>
            <a:pPr lvl="1"/>
            <a:r>
              <a:rPr lang="en-US" sz="2200" dirty="0"/>
              <a:t>Design document of your game due near end of part 1 of the course.</a:t>
            </a:r>
          </a:p>
          <a:p>
            <a:pPr lvl="1"/>
            <a:r>
              <a:rPr lang="en-US" sz="2200" dirty="0"/>
              <a:t>Actually game development done during part 3 of the course. </a:t>
            </a:r>
          </a:p>
          <a:p>
            <a:pPr lvl="1"/>
            <a:r>
              <a:rPr lang="en-US" sz="2200" dirty="0"/>
              <a:t>Four total submissions:</a:t>
            </a:r>
          </a:p>
          <a:p>
            <a:pPr lvl="2"/>
            <a:r>
              <a:rPr lang="en-US" sz="1800" dirty="0"/>
              <a:t>Design document</a:t>
            </a:r>
          </a:p>
          <a:p>
            <a:pPr lvl="2"/>
            <a:r>
              <a:rPr lang="en-US" sz="1800" dirty="0"/>
              <a:t>Alpha build</a:t>
            </a:r>
          </a:p>
          <a:p>
            <a:pPr lvl="2"/>
            <a:r>
              <a:rPr lang="en-US" sz="1800" dirty="0"/>
              <a:t>Beta Build</a:t>
            </a:r>
          </a:p>
          <a:p>
            <a:pPr lvl="2"/>
            <a:r>
              <a:rPr lang="en-US" sz="1800" dirty="0"/>
              <a:t>Final Build</a:t>
            </a:r>
          </a:p>
          <a:p>
            <a:pPr lvl="1"/>
            <a:r>
              <a:rPr lang="en-US" sz="2200" dirty="0"/>
              <a:t>There will be some kind of game expo at the end of the year (likely on Twitch).</a:t>
            </a:r>
          </a:p>
          <a:p>
            <a:pPr lvl="1"/>
            <a:r>
              <a:rPr lang="en-US" sz="2200" dirty="0"/>
              <a:t>Groups will be 2 or 3 students each.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49540971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7768</TotalTime>
  <Words>1669</Words>
  <Application>Microsoft Macintosh PowerPoint</Application>
  <PresentationFormat>On-screen Show (4:3)</PresentationFormat>
  <Paragraphs>202</Paragraphs>
  <Slides>23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ＭＳ Ｐゴシック</vt:lpstr>
      <vt:lpstr>Arial</vt:lpstr>
      <vt:lpstr>Calibri</vt:lpstr>
      <vt:lpstr>Blank Presentation</vt:lpstr>
      <vt:lpstr>CS4730: Computer Game Design</vt:lpstr>
      <vt:lpstr>Overview</vt:lpstr>
      <vt:lpstr>My Gaming CV</vt:lpstr>
      <vt:lpstr>My Commercial Games</vt:lpstr>
      <vt:lpstr>My Commercial Games</vt:lpstr>
      <vt:lpstr>Course Outline</vt:lpstr>
      <vt:lpstr>Course Schedule</vt:lpstr>
      <vt:lpstr>Homework</vt:lpstr>
      <vt:lpstr>Homework (cont.)</vt:lpstr>
      <vt:lpstr>Exams</vt:lpstr>
      <vt:lpstr>Due Dates</vt:lpstr>
      <vt:lpstr>Let’s Talk About Grading</vt:lpstr>
      <vt:lpstr>Submitting Homework and Project</vt:lpstr>
      <vt:lpstr>How many times can I submit?</vt:lpstr>
      <vt:lpstr>Github Scary!!</vt:lpstr>
      <vt:lpstr>Books</vt:lpstr>
      <vt:lpstr>Grading Policy</vt:lpstr>
      <vt:lpstr>More About the Project</vt:lpstr>
      <vt:lpstr>More About the Project</vt:lpstr>
      <vt:lpstr>Quick Discussion: </vt:lpstr>
      <vt:lpstr>My Top 10 Games (no order)</vt:lpstr>
      <vt:lpstr>Some other games I love</vt:lpstr>
      <vt:lpstr>Ok, who cares?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979</cp:revision>
  <cp:lastPrinted>2009-09-22T17:08:35Z</cp:lastPrinted>
  <dcterms:created xsi:type="dcterms:W3CDTF">2010-02-08T00:29:22Z</dcterms:created>
  <dcterms:modified xsi:type="dcterms:W3CDTF">2020-08-25T14:35:37Z</dcterms:modified>
</cp:coreProperties>
</file>

<file path=docProps/thumbnail.jpeg>
</file>